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1" r:id="rId8"/>
    <p:sldId id="273" r:id="rId9"/>
    <p:sldId id="270" r:id="rId10"/>
    <p:sldId id="277" r:id="rId11"/>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p:scale>
          <a:sx n="187" d="100"/>
          <a:sy n="187" d="100"/>
        </p:scale>
        <p:origin x="-1446" y="126"/>
      </p:cViewPr>
      <p:guideLst>
        <p:guide orient="horz" pos="1360"/>
        <p:guide pos="192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9/25/2026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9/25/2026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9/25/2026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9/25/2026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xmlns=""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
        <p:nvSpPr>
          <p:cNvPr id="2" name="TextBox 1"/>
          <p:cNvSpPr txBox="1"/>
          <p:nvPr/>
        </p:nvSpPr>
        <p:spPr>
          <a:xfrm>
            <a:off x="4661012" y="1354574"/>
            <a:ext cx="1454467" cy="369332"/>
          </a:xfrm>
          <a:prstGeom prst="rect">
            <a:avLst/>
          </a:prstGeom>
          <a:solidFill>
            <a:schemeClr val="bg1"/>
          </a:solidFill>
        </p:spPr>
        <p:txBody>
          <a:bodyPr wrap="square" rtlCol="0">
            <a:spAutoFit/>
          </a:bodyPr>
          <a:lstStyle/>
          <a:p>
            <a:r>
              <a:rPr lang="en-GB" dirty="0" smtClean="0"/>
              <a:t>2026/2027</a:t>
            </a:r>
            <a:endParaRPr lang="en-GB" dirty="0"/>
          </a:p>
        </p:txBody>
      </p:sp>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xmlns=""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xmlns=""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xmlns=""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xmlns=""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xmlns=""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xmlns=""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xmlns="" id="{065D4AC4-7957-AA62-C1A0-FE4F2CF00CA3}"/>
              </a:ext>
            </a:extLst>
          </p:cNvPr>
          <p:cNvGraphicFramePr>
            <a:graphicFrameLocks noGrp="1"/>
          </p:cNvGraphicFramePr>
          <p:nvPr>
            <p:extLst>
              <p:ext uri="{D42A27DB-BD31-4B8C-83A1-F6EECF244321}">
                <p14:modId xmlns:p14="http://schemas.microsoft.com/office/powerpoint/2010/main" val="1043658854"/>
              </p:ext>
            </p:extLst>
          </p:nvPr>
        </p:nvGraphicFramePr>
        <p:xfrm>
          <a:off x="298297" y="1672070"/>
          <a:ext cx="5530128" cy="22379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xmlns="" val="1397519339"/>
                    </a:ext>
                  </a:extLst>
                </a:gridCol>
                <a:gridCol w="2010284">
                  <a:extLst>
                    <a:ext uri="{9D8B030D-6E8A-4147-A177-3AD203B41FA5}">
                      <a16:colId xmlns:a16="http://schemas.microsoft.com/office/drawing/2014/main" xmlns="" val="279180329"/>
                    </a:ext>
                  </a:extLst>
                </a:gridCol>
                <a:gridCol w="1807857">
                  <a:extLst>
                    <a:ext uri="{9D8B030D-6E8A-4147-A177-3AD203B41FA5}">
                      <a16:colId xmlns:a16="http://schemas.microsoft.com/office/drawing/2014/main" xmlns=""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xmlns=""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omic Sans MS" panose="030F0702030302020204" pitchFamily="66" charset="0"/>
                          <a:cs typeface="Calibri" panose="020F0502020204030204" pitchFamily="34" charset="0"/>
                        </a:rPr>
                        <a:t>1. </a:t>
                      </a:r>
                      <a:r>
                        <a:rPr lang="en-US" sz="600" dirty="0">
                          <a:effectLst/>
                          <a:latin typeface="Comic Sans MS" panose="030F0702030302020204" pitchFamily="66" charset="0"/>
                          <a:cs typeface="Calibri" panose="020F0502020204030204" pitchFamily="34" charset="0"/>
                        </a:rPr>
                        <a:t>Swim competently, confidently and proficiently over a distance of at least 25 </a:t>
                      </a:r>
                      <a:r>
                        <a:rPr lang="en-US" sz="600" dirty="0" err="1" smtClean="0">
                          <a:effectLst/>
                          <a:latin typeface="Comic Sans MS" panose="030F0702030302020204" pitchFamily="66" charset="0"/>
                          <a:cs typeface="Calibri" panose="020F0502020204030204" pitchFamily="34" charset="0"/>
                        </a:rPr>
                        <a:t>metres</a:t>
                      </a:r>
                      <a:r>
                        <a:rPr lang="en-US" sz="600" smtClean="0">
                          <a:effectLst/>
                          <a:latin typeface="Comic Sans MS" panose="030F0702030302020204" pitchFamily="66" charset="0"/>
                          <a:cs typeface="Calibri" panose="020F0502020204030204" pitchFamily="34" charset="0"/>
                        </a:rPr>
                        <a:t>.</a:t>
                      </a:r>
                      <a:endParaRPr lang="en-GB" sz="600" dirty="0">
                        <a:effectLst/>
                        <a:latin typeface="Comic Sans MS" panose="030F0702030302020204" pitchFamily="66" charset="0"/>
                        <a:ea typeface="Calibri" panose="020F0502020204030204" pitchFamily="34" charset="0"/>
                        <a:cs typeface="Calibri" panose="020F0502020204030204" pitchFamily="34" charset="0"/>
                      </a:endParaRPr>
                    </a:p>
                    <a:p>
                      <a:endParaRPr lang="en-US" sz="600" dirty="0">
                        <a:latin typeface="Comic Sans MS" panose="030F0702030302020204" pitchFamily="66" charset="0"/>
                        <a:cs typeface="Calibri" panose="020F0502020204030204" pitchFamily="34" charset="0"/>
                      </a:endParaRPr>
                    </a:p>
                    <a:p>
                      <a:endParaRPr lang="en-US" sz="600" dirty="0">
                        <a:latin typeface="Comic Sans MS" panose="030F0702030302020204" pitchFamily="66" charset="0"/>
                        <a:cs typeface="Calibri" panose="020F0502020204030204" pitchFamily="34" charset="0"/>
                      </a:endParaRPr>
                    </a:p>
                    <a:p>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smtClean="0">
                          <a:latin typeface="Comic Sans MS" panose="030F0702030302020204" pitchFamily="66" charset="0"/>
                          <a:cs typeface="Calibri" panose="020F0502020204030204" pitchFamily="34" charset="0"/>
                        </a:rPr>
                        <a:t>The majority of pupils who attended swimming regularly made progress in confidence, water safety and swimming stamina. A number of pupils were able to swim at least 25m confidently and independently by the end of the programme.</a:t>
                      </a: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smtClean="0">
                          <a:latin typeface="Comic Sans MS" panose="030F0702030302020204" pitchFamily="66" charset="0"/>
                        </a:rPr>
                        <a:t>Not all pupils achieved the expected 25m standard by the end of KS2. Progress was variable, particularly for pupils who began with limited swimming experience or confidence.</a:t>
                      </a: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omic Sans MS" panose="030F0702030302020204" pitchFamily="66" charset="0"/>
                          <a:cs typeface="Calibri" panose="020F0502020204030204" pitchFamily="34" charset="0"/>
                        </a:rPr>
                        <a:t>2. </a:t>
                      </a:r>
                      <a:r>
                        <a:rPr lang="en-US" sz="600" dirty="0">
                          <a:effectLst/>
                          <a:latin typeface="Comic Sans MS" panose="030F0702030302020204" pitchFamily="66" charset="0"/>
                          <a:cs typeface="Calibri" panose="020F0502020204030204" pitchFamily="34" charset="0"/>
                        </a:rPr>
                        <a:t>Use a range of strokes effectively (for example, front crawl, backstroke and breaststroke)</a:t>
                      </a:r>
                      <a:endParaRPr lang="en-GB" sz="600" dirty="0">
                        <a:effectLst/>
                        <a:latin typeface="Comic Sans MS" panose="030F0702030302020204" pitchFamily="66" charset="0"/>
                        <a:ea typeface="Calibri" panose="020F0502020204030204" pitchFamily="34" charset="0"/>
                        <a:cs typeface="Calibri" panose="020F0502020204030204" pitchFamily="34" charset="0"/>
                      </a:endParaRPr>
                    </a:p>
                    <a:p>
                      <a:endParaRPr lang="en-US" sz="600" dirty="0">
                        <a:latin typeface="Comic Sans MS" panose="030F0702030302020204" pitchFamily="66" charset="0"/>
                        <a:cs typeface="Calibri" panose="020F0502020204030204" pitchFamily="34" charset="0"/>
                      </a:endParaRPr>
                    </a:p>
                    <a:p>
                      <a:endParaRPr lang="en-US" sz="600" dirty="0">
                        <a:latin typeface="Comic Sans MS" panose="030F0702030302020204" pitchFamily="66" charset="0"/>
                        <a:cs typeface="Calibri" panose="020F0502020204030204" pitchFamily="34" charset="0"/>
                      </a:endParaRPr>
                    </a:p>
                    <a:p>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smtClean="0">
                          <a:latin typeface="Comic Sans MS" panose="030F0702030302020204" pitchFamily="66" charset="0"/>
                        </a:rPr>
                        <a:t>Pupils were taught a range of recognised strokes, including front crawl, backstroke and breaststroke. Many pupils developed increased confidence and improved technique across the swimming block.</a:t>
                      </a: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b="0" dirty="0" smtClean="0">
                          <a:latin typeface="Comic Sans MS" panose="030F0702030302020204" pitchFamily="66" charset="0"/>
                        </a:rPr>
                        <a:t>The ability to use a range of strokes effectively was inconsistent. Some pupils were confident using one stroke but were less secure when using alternative strokes.</a:t>
                      </a:r>
                      <a:endParaRPr lang="en-US" sz="6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omic Sans MS" panose="030F0702030302020204" pitchFamily="66" charset="0"/>
                          <a:cs typeface="Calibri" panose="020F0502020204030204" pitchFamily="34" charset="0"/>
                        </a:rPr>
                        <a:t>3. </a:t>
                      </a:r>
                      <a:r>
                        <a:rPr lang="en-US" sz="600" dirty="0">
                          <a:effectLst/>
                          <a:latin typeface="Comic Sans MS" panose="030F0702030302020204" pitchFamily="66" charset="0"/>
                          <a:cs typeface="Calibri" panose="020F0502020204030204" pitchFamily="34" charset="0"/>
                        </a:rPr>
                        <a:t>Perform safe self-rescue in different water-based situations</a:t>
                      </a:r>
                      <a:endParaRPr lang="en-GB" sz="600" dirty="0">
                        <a:effectLst/>
                        <a:latin typeface="Comic Sans MS" panose="030F0702030302020204" pitchFamily="66" charset="0"/>
                        <a:ea typeface="Calibri" panose="020F0502020204030204" pitchFamily="34" charset="0"/>
                        <a:cs typeface="Calibri" panose="020F0502020204030204" pitchFamily="34" charset="0"/>
                      </a:endParaRPr>
                    </a:p>
                    <a:p>
                      <a:endParaRPr lang="en-US" sz="600" dirty="0">
                        <a:latin typeface="Comic Sans MS" panose="030F0702030302020204" pitchFamily="66" charset="0"/>
                        <a:cs typeface="Calibri" panose="020F0502020204030204" pitchFamily="34" charset="0"/>
                      </a:endParaRPr>
                    </a:p>
                    <a:p>
                      <a:endParaRPr lang="en-US" sz="600" dirty="0">
                        <a:latin typeface="Comic Sans MS" panose="030F0702030302020204" pitchFamily="66" charset="0"/>
                        <a:cs typeface="Calibri" panose="020F0502020204030204" pitchFamily="34" charset="0"/>
                      </a:endParaRPr>
                    </a:p>
                    <a:p>
                      <a:endParaRPr lang="en-US" sz="600" dirty="0">
                        <a:latin typeface="Comic Sans MS" panose="030F0702030302020204" pitchFamily="66" charset="0"/>
                        <a:cs typeface="Calibri" panose="020F0502020204030204" pitchFamily="34" charset="0"/>
                      </a:endParaRPr>
                    </a:p>
                    <a:p>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omic Sans MS" panose="030F0702030302020204" pitchFamily="66" charset="0"/>
                        </a:rPr>
                        <a:t>Pupils were taught key water-safety and self-rescue skills as part of their swimming provision. Pupils developed an understanding of how to respond safely if they experienced difficulty in the water. Pupils had opportunities to practise water-safety skills in a controlled swimming-pool environment.</a:t>
                      </a: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omic Sans MS" panose="030F0702030302020204" pitchFamily="66" charset="0"/>
                        </a:rPr>
                        <a:t>Opportunities have mainly been within a swimming-pool setting, meaning pupils' understanding of safety in a wider range of water-based situations is less well evidenced.</a:t>
                      </a: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xmlns=""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xmlns=""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xmlns="" id="{BB7A6755-CF87-7230-570A-7309BBAF653F}"/>
              </a:ext>
            </a:extLst>
          </p:cNvPr>
          <p:cNvGraphicFramePr>
            <a:graphicFrameLocks noGrp="1"/>
          </p:cNvGraphicFramePr>
          <p:nvPr>
            <p:extLst>
              <p:ext uri="{D42A27DB-BD31-4B8C-83A1-F6EECF244321}">
                <p14:modId xmlns:p14="http://schemas.microsoft.com/office/powerpoint/2010/main" val="503923349"/>
              </p:ext>
            </p:extLst>
          </p:nvPr>
        </p:nvGraphicFramePr>
        <p:xfrm>
          <a:off x="201820" y="568960"/>
          <a:ext cx="5530128" cy="356616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xmlns="" val="1397519339"/>
                    </a:ext>
                  </a:extLst>
                </a:gridCol>
                <a:gridCol w="2010284">
                  <a:extLst>
                    <a:ext uri="{9D8B030D-6E8A-4147-A177-3AD203B41FA5}">
                      <a16:colId xmlns:a16="http://schemas.microsoft.com/office/drawing/2014/main" xmlns="" val="279180329"/>
                    </a:ext>
                  </a:extLst>
                </a:gridCol>
                <a:gridCol w="1807857">
                  <a:extLst>
                    <a:ext uri="{9D8B030D-6E8A-4147-A177-3AD203B41FA5}">
                      <a16:colId xmlns:a16="http://schemas.microsoft.com/office/drawing/2014/main" xmlns=""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xmlns=""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effectLst/>
                          <a:latin typeface="Comic Sans MS" panose="030F0702030302020204" pitchFamily="66" charset="0"/>
                          <a:cs typeface="Calibri" panose="020F0502020204030204" pitchFamily="34" charset="0"/>
                        </a:rPr>
                        <a:t>1. Increasing confidence, knowledge and skills of all staff in teaching PE and sporting activities prioritising CPD and training where needed</a:t>
                      </a:r>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b="0" dirty="0" smtClean="0">
                          <a:latin typeface="Comic Sans MS" panose="030F0702030302020204" pitchFamily="66" charset="0"/>
                        </a:rPr>
                        <a:t>Staff confidence and subject knowledge have begun to be identified as a priority, with PE provision reviewed to establish where further support and CPD are needed. A structured PE scheme has been introduced/planned to provide staff with clearer lesson guidance, progression, resources and support when delivering PE. Staff have access to clearer planning and resources to support the delivery of high-quality PE lessons.</a:t>
                      </a:r>
                      <a:endParaRPr lang="en-US" sz="7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b="0" dirty="0" smtClean="0">
                          <a:latin typeface="Comic Sans MS" panose="030F0702030302020204" pitchFamily="66" charset="0"/>
                        </a:rPr>
                        <a:t>Staff confidence in teaching PE is inconsistent across the school, particularly when teaching unfamiliar activities or developing specific skills and techniques. Further monitoring is needed to establish whether increased access to resources is translating into consistently strong PE teaching across all year groups.</a:t>
                      </a:r>
                      <a:endParaRPr lang="en-US" sz="7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098148111"/>
                  </a:ext>
                </a:extLst>
              </a:tr>
              <a:tr h="152241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effectLst/>
                          <a:latin typeface="Comic Sans MS" panose="030F0702030302020204" pitchFamily="66" charset="0"/>
                          <a:cs typeface="Calibri" panose="020F0502020204030204" pitchFamily="34" charset="0"/>
                        </a:rPr>
                        <a:t>2. Increasing engagement of all pupils in regular physical activity and sporting activities</a:t>
                      </a:r>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p>
                      <a:endParaRPr lang="en-US" sz="7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b="0" dirty="0" smtClean="0">
                          <a:latin typeface="Comic Sans MS" panose="030F0702030302020204" pitchFamily="66" charset="0"/>
                        </a:rPr>
                        <a:t>Pupils have access to a wide range of opportunities to be physically active, both within curriculum PE and through extra-curricular sporting activities. Extra-curricular provision has increased, offering pupils additional opportunities to participate in sport beyond their weekly PE lessons. Pupils are encouraged to develop positive attitudes towards being active and understand that physical activity extends beyond competitive sport.</a:t>
                      </a:r>
                      <a:endParaRPr lang="en-US" sz="7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b="0" dirty="0" smtClean="0">
                          <a:latin typeface="Comic Sans MS" panose="030F0702030302020204" pitchFamily="66" charset="0"/>
                        </a:rPr>
                        <a:t>Continue to build on the strong range of opportunities by ensuring that all groups of pupils, including less-active pupils, are encouraged to participate regularly. Build further opportunities for regular activity throughout the school day, alongside curriculum PE and organised clubs</a:t>
                      </a:r>
                      <a:endParaRPr lang="en-US" sz="7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xmlns=""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xmlns=""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xmlns="" id="{F9BDBC17-CD2E-90F4-A5E7-9D45B87765A4}"/>
              </a:ext>
            </a:extLst>
          </p:cNvPr>
          <p:cNvGraphicFramePr>
            <a:graphicFrameLocks noGrp="1"/>
          </p:cNvGraphicFramePr>
          <p:nvPr>
            <p:extLst>
              <p:ext uri="{D42A27DB-BD31-4B8C-83A1-F6EECF244321}">
                <p14:modId xmlns:p14="http://schemas.microsoft.com/office/powerpoint/2010/main" val="2347837196"/>
              </p:ext>
            </p:extLst>
          </p:nvPr>
        </p:nvGraphicFramePr>
        <p:xfrm>
          <a:off x="304799" y="633397"/>
          <a:ext cx="5530128" cy="30480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xmlns="" val="1397519339"/>
                    </a:ext>
                  </a:extLst>
                </a:gridCol>
                <a:gridCol w="2010284">
                  <a:extLst>
                    <a:ext uri="{9D8B030D-6E8A-4147-A177-3AD203B41FA5}">
                      <a16:colId xmlns:a16="http://schemas.microsoft.com/office/drawing/2014/main" xmlns="" val="279180329"/>
                    </a:ext>
                  </a:extLst>
                </a:gridCol>
                <a:gridCol w="1807857">
                  <a:extLst>
                    <a:ext uri="{9D8B030D-6E8A-4147-A177-3AD203B41FA5}">
                      <a16:colId xmlns:a16="http://schemas.microsoft.com/office/drawing/2014/main" xmlns=""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xmlns=""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effectLst/>
                          <a:latin typeface="Comic Sans MS" panose="030F0702030302020204" pitchFamily="66" charset="0"/>
                          <a:cs typeface="Calibri" panose="020F0502020204030204" pitchFamily="34" charset="0"/>
                        </a:rPr>
                        <a:t>3. Raising the profile of PE and sport across the school, to support whole school improvement</a:t>
                      </a:r>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b="0" dirty="0" smtClean="0">
                          <a:latin typeface="Comic Sans MS" panose="030F0702030302020204" pitchFamily="66" charset="0"/>
                        </a:rPr>
                        <a:t>PE and sport have a high and increasingly visible profile across the school, with pupils encouraged to celebrate participation and achievement in both school and community sport. Pupils have opportunities to represent the school through competitions, festivals and sporting events, helping to develop confidence, teamwork and pride in the school.</a:t>
                      </a:r>
                      <a:endParaRPr lang="en-US" sz="6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0" dirty="0" smtClean="0">
                          <a:latin typeface="Comic Sans MS" panose="030F0702030302020204" pitchFamily="66" charset="0"/>
                        </a:rPr>
                        <a:t>Continue to develop how sporting achievements and opportunities are shared across the whole school community. Continue to strengthen the visibility of PE across the school through displays, assemblies, website updates and regular celebration of achievements.</a:t>
                      </a:r>
                      <a:endParaRPr lang="en-US" sz="6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effectLst/>
                          <a:latin typeface="Comic Sans MS" panose="030F0702030302020204" pitchFamily="66" charset="0"/>
                          <a:cs typeface="Calibri" panose="020F0502020204030204" pitchFamily="34" charset="0"/>
                        </a:rPr>
                        <a:t>4. Offer a broader and more equal experience of a range of sports and physical activities to all pupils and ensure equal access to sport for boys and girls</a:t>
                      </a:r>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p>
                      <a:endParaRPr lang="en-US" sz="6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b="0" dirty="0" smtClean="0">
                          <a:latin typeface="Comic Sans MS" panose="030F0702030302020204" pitchFamily="66" charset="0"/>
                        </a:rPr>
                        <a:t>Pupils are offered a broad and varied range of sports and physical activities through curriculum PE, clubs and additional sporting opportunities. Opportunities are promoted to both boys and girls, with pupils encouraged to participate based on interest rather than gender.</a:t>
                      </a:r>
                      <a:endParaRPr lang="en-US" sz="6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b="0" dirty="0" smtClean="0">
                          <a:latin typeface="Comic Sans MS" panose="030F0702030302020204" pitchFamily="66" charset="0"/>
                        </a:rPr>
                        <a:t>Although opportunities were available to all, participation was not always evenly spread, with some pupils accessing significantly more extra-curricular sport than others.</a:t>
                      </a:r>
                      <a:endParaRPr lang="en-US" sz="6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effectLst/>
                          <a:latin typeface="Comic Sans MS" panose="030F0702030302020204" pitchFamily="66" charset="0"/>
                          <a:cs typeface="Calibri" panose="020F0502020204030204" pitchFamily="34" charset="0"/>
                        </a:rPr>
                        <a:t>5. 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effectLst/>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b="0" dirty="0" smtClean="0">
                          <a:latin typeface="Comic Sans MS" panose="030F0702030302020204" pitchFamily="66" charset="0"/>
                        </a:rPr>
                        <a:t>Pupils had opportunities to represent the school in a range of competitive sporting events, helping to develop teamwork, resilience and confidence. Pupils responded positively to representing the school and showed enthusiasm for competitive opportunities</a:t>
                      </a:r>
                      <a:endParaRPr lang="en-US" sz="6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b="0" dirty="0" smtClean="0">
                          <a:latin typeface="Comic Sans MS" panose="030F0702030302020204" pitchFamily="66" charset="0"/>
                        </a:rPr>
                        <a:t>Not all pupils felt confident or motivated to take part in traditional competitive sport, meaning some groups were less represented.</a:t>
                      </a:r>
                      <a:endParaRPr lang="en-US" sz="600" b="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xmlns=""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xmlns=""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xmlns="" id="{5A182FA8-E1AB-D63D-6ECD-2D907EE595F6}"/>
              </a:ext>
            </a:extLst>
          </p:cNvPr>
          <p:cNvGraphicFramePr>
            <a:graphicFrameLocks noGrp="1"/>
          </p:cNvGraphicFramePr>
          <p:nvPr>
            <p:extLst>
              <p:ext uri="{D42A27DB-BD31-4B8C-83A1-F6EECF244321}">
                <p14:modId xmlns:p14="http://schemas.microsoft.com/office/powerpoint/2010/main" val="4227569235"/>
              </p:ext>
            </p:extLst>
          </p:nvPr>
        </p:nvGraphicFramePr>
        <p:xfrm>
          <a:off x="315269" y="2272972"/>
          <a:ext cx="5530128" cy="15114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xmlns="" val="1397519339"/>
                    </a:ext>
                  </a:extLst>
                </a:gridCol>
                <a:gridCol w="2010284">
                  <a:extLst>
                    <a:ext uri="{9D8B030D-6E8A-4147-A177-3AD203B41FA5}">
                      <a16:colId xmlns:a16="http://schemas.microsoft.com/office/drawing/2014/main" xmlns="" val="279180329"/>
                    </a:ext>
                  </a:extLst>
                </a:gridCol>
                <a:gridCol w="1807857">
                  <a:extLst>
                    <a:ext uri="{9D8B030D-6E8A-4147-A177-3AD203B41FA5}">
                      <a16:colId xmlns:a16="http://schemas.microsoft.com/office/drawing/2014/main" xmlns=""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xmlns=""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omic Sans MS" panose="030F0702030302020204" pitchFamily="66" charset="0"/>
                          <a:cs typeface="Calibri" panose="020F0502020204030204" pitchFamily="34" charset="0"/>
                        </a:rPr>
                        <a:t>1. </a:t>
                      </a:r>
                      <a:r>
                        <a:rPr lang="en-GB" sz="600" dirty="0" smtClean="0">
                          <a:latin typeface="Comic Sans MS" panose="030F0702030302020204" pitchFamily="66" charset="0"/>
                        </a:rPr>
                        <a:t>Introduce clearer tracking of swimming attainment, recording pupils who can and cannot yet swim 25m independently.</a:t>
                      </a:r>
                      <a:endParaRPr lang="en-GB" sz="600" dirty="0">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omic Sans MS" panose="030F0702030302020204" pitchFamily="66" charset="0"/>
                          <a:cs typeface="Calibri" panose="020F0502020204030204" pitchFamily="34" charset="0"/>
                        </a:rPr>
                        <a:t>2. </a:t>
                      </a:r>
                      <a:r>
                        <a:rPr lang="en-GB" sz="600" dirty="0" smtClean="0">
                          <a:latin typeface="Comic Sans MS" panose="030F0702030302020204" pitchFamily="66" charset="0"/>
                        </a:rPr>
                        <a:t>Identify pupils who are not on track to achieve 25m, including SEND and disadvantaged pupils, so support can be targeted appropriately.</a:t>
                      </a:r>
                      <a:endParaRPr lang="en-GB" sz="600" dirty="0">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omic Sans MS" panose="030F0702030302020204" pitchFamily="66" charset="0"/>
                          <a:cs typeface="Calibri" panose="020F0502020204030204" pitchFamily="34" charset="0"/>
                        </a:rPr>
                        <a:t>3. </a:t>
                      </a:r>
                      <a:r>
                        <a:rPr lang="en-GB" sz="600" dirty="0" smtClean="0">
                          <a:latin typeface="Comic Sans MS" panose="030F0702030302020204" pitchFamily="66" charset="0"/>
                        </a:rPr>
                        <a:t>Explore opportunities for additional/top-up swimming for pupils who remain unable to swim 25m following the core swimming provision.</a:t>
                      </a: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xmlns=""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xmlns=""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xmlns=""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xmlns=""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xmlns="" val="1397519339"/>
                    </a:ext>
                  </a:extLst>
                </a:gridCol>
                <a:gridCol w="1074420">
                  <a:extLst>
                    <a:ext uri="{9D8B030D-6E8A-4147-A177-3AD203B41FA5}">
                      <a16:colId xmlns:a16="http://schemas.microsoft.com/office/drawing/2014/main" xmlns="" val="3874769663"/>
                    </a:ext>
                  </a:extLst>
                </a:gridCol>
                <a:gridCol w="1432560">
                  <a:extLst>
                    <a:ext uri="{9D8B030D-6E8A-4147-A177-3AD203B41FA5}">
                      <a16:colId xmlns:a16="http://schemas.microsoft.com/office/drawing/2014/main" xmlns="" val="279180329"/>
                    </a:ext>
                  </a:extLst>
                </a:gridCol>
                <a:gridCol w="1501140">
                  <a:extLst>
                    <a:ext uri="{9D8B030D-6E8A-4147-A177-3AD203B41FA5}">
                      <a16:colId xmlns:a16="http://schemas.microsoft.com/office/drawing/2014/main" xmlns="" val="1419483341"/>
                    </a:ext>
                  </a:extLst>
                </a:gridCol>
                <a:gridCol w="1024370">
                  <a:extLst>
                    <a:ext uri="{9D8B030D-6E8A-4147-A177-3AD203B41FA5}">
                      <a16:colId xmlns:a16="http://schemas.microsoft.com/office/drawing/2014/main" xmlns=""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xmlns=""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xmlns=""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672556584"/>
                  </a:ext>
                </a:extLst>
              </a:tr>
            </a:tbl>
          </a:graphicData>
        </a:graphic>
      </p:graphicFrame>
      <p:sp>
        <p:nvSpPr>
          <p:cNvPr id="5" name="TextBox 4">
            <a:extLst>
              <a:ext uri="{FF2B5EF4-FFF2-40B4-BE49-F238E27FC236}">
                <a16:creationId xmlns:a16="http://schemas.microsoft.com/office/drawing/2014/main" xmlns=""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xmlns=""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xmlns=""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xmlns=""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r>
              <a:rPr lang="en-US" sz="1200" b="1" dirty="0" smtClean="0">
                <a:latin typeface="Calibri" panose="020F0502020204030204" pitchFamily="34" charset="0"/>
                <a:cs typeface="Calibri" panose="020F0502020204030204" pitchFamily="34" charset="0"/>
              </a:rPr>
              <a:t>: End of KS2 25M swim</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xmlns="" id="{F06D8B73-1069-A20D-8F57-8B1AA064904F}"/>
              </a:ext>
            </a:extLst>
          </p:cNvPr>
          <p:cNvGraphicFramePr>
            <a:graphicFrameLocks noGrp="1"/>
          </p:cNvGraphicFramePr>
          <p:nvPr>
            <p:extLst>
              <p:ext uri="{D42A27DB-BD31-4B8C-83A1-F6EECF244321}">
                <p14:modId xmlns:p14="http://schemas.microsoft.com/office/powerpoint/2010/main" val="4011162112"/>
              </p:ext>
            </p:extLst>
          </p:nvPr>
        </p:nvGraphicFramePr>
        <p:xfrm>
          <a:off x="294842" y="694098"/>
          <a:ext cx="5530128" cy="32461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xmlns="" val="1397519339"/>
                    </a:ext>
                  </a:extLst>
                </a:gridCol>
                <a:gridCol w="1089660">
                  <a:extLst>
                    <a:ext uri="{9D8B030D-6E8A-4147-A177-3AD203B41FA5}">
                      <a16:colId xmlns:a16="http://schemas.microsoft.com/office/drawing/2014/main" xmlns="" val="3874769663"/>
                    </a:ext>
                  </a:extLst>
                </a:gridCol>
                <a:gridCol w="1510964">
                  <a:extLst>
                    <a:ext uri="{9D8B030D-6E8A-4147-A177-3AD203B41FA5}">
                      <a16:colId xmlns:a16="http://schemas.microsoft.com/office/drawing/2014/main" xmlns="" val="279180329"/>
                    </a:ext>
                  </a:extLst>
                </a:gridCol>
                <a:gridCol w="1422736">
                  <a:extLst>
                    <a:ext uri="{9D8B030D-6E8A-4147-A177-3AD203B41FA5}">
                      <a16:colId xmlns:a16="http://schemas.microsoft.com/office/drawing/2014/main" xmlns="" val="1419483341"/>
                    </a:ext>
                  </a:extLst>
                </a:gridCol>
                <a:gridCol w="1009130">
                  <a:extLst>
                    <a:ext uri="{9D8B030D-6E8A-4147-A177-3AD203B41FA5}">
                      <a16:colId xmlns:a16="http://schemas.microsoft.com/office/drawing/2014/main" xmlns=""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xmlns=""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effectLst/>
                          <a:latin typeface="Comic Sans MS" panose="030F0702030302020204" pitchFamily="66" charset="0"/>
                          <a:cs typeface="Calibri" panose="020F0502020204030204" pitchFamily="34" charset="0"/>
                        </a:rPr>
                        <a:t>Plan and monitor</a:t>
                      </a:r>
                      <a:br>
                        <a:rPr lang="en-US" sz="600" b="1" dirty="0">
                          <a:effectLst/>
                          <a:latin typeface="Comic Sans MS" panose="030F0702030302020204" pitchFamily="66" charset="0"/>
                          <a:cs typeface="Calibri" panose="020F0502020204030204" pitchFamily="34" charset="0"/>
                        </a:rPr>
                      </a:br>
                      <a:r>
                        <a:rPr lang="en-US" sz="600" b="1" dirty="0">
                          <a:effectLst/>
                          <a:latin typeface="Comic Sans MS" panose="030F0702030302020204" pitchFamily="66"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latin typeface="Comic Sans MS" panose="030F0702030302020204" pitchFamily="66" charset="0"/>
                        </a:rPr>
                        <a:t>To increase the number of pupils who can swim competently, confidently and proficiently over a distance of at least 25 metres by the end of KS2. Ensure that pupils who are not on track, particularly disadvantaged and SEND pupils, are identified and supported.</a:t>
                      </a: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omic Sans MS" panose="030F0702030302020204" pitchFamily="66" charset="0"/>
                        </a:rPr>
                        <a:t>Introduce a clear swimming tracker showing pupils' starting points and progress towards 25m. Liaise with swimming instructors to regularly review progress and identify pupils requiring additional support. Analyse outcomes for SEND and disadvantaged pupils and explore additional/top-up swimming where appropriate.</a:t>
                      </a: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omic Sans MS" panose="030F0702030302020204" pitchFamily="66" charset="0"/>
                        </a:rPr>
                        <a:t>An increased percentage of pupils achieving the 25m statutory swimming requirement. Pupils will demonstrate increased confidence, independence and stamina in the water. Gaps between groups will be identified earlier and targeted support provided.</a:t>
                      </a: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omic Sans MS" panose="030F0702030302020204" pitchFamily="66" charset="0"/>
                        </a:rPr>
                        <a:t>Swimming instructor assessments; baseline and end-of-block data; PE Lead swimming tracker; SEND/disadvantaged analysis; pupil voice; attendance records; records of any additional/top-up provision.</a:t>
                      </a: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b="1" dirty="0">
                          <a:solidFill>
                            <a:sysClr val="windowText" lastClr="000000"/>
                          </a:solidFill>
                          <a:latin typeface="Comic Sans MS" panose="030F0702030302020204" pitchFamily="66"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omic Sans MS" panose="030F0702030302020204" pitchFamily="66" charset="0"/>
                          <a:ea typeface="+mn-ea"/>
                          <a:cs typeface="Calibri" panose="020F0502020204030204" pitchFamily="34" charset="0"/>
                        </a:rPr>
                        <a:t>Are the improvements sustainable? How?</a:t>
                      </a:r>
                      <a:endParaRPr lang="en-US" sz="600" b="1"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xmlns=""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omic Sans MS" panose="030F0702030302020204" pitchFamily="66" charset="0"/>
                          <a:cs typeface="Calibri" panose="020F0502020204030204" pitchFamily="34" charset="0"/>
                        </a:rPr>
                        <a:t>Add text here</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omic Sans MS" panose="030F0702030302020204" pitchFamily="66" charset="0"/>
                          <a:cs typeface="Calibri" panose="020F0502020204030204" pitchFamily="34" charset="0"/>
                        </a:rPr>
                        <a:t>Add text here</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omic Sans MS" panose="030F0702030302020204" pitchFamily="66" charset="0"/>
                          <a:cs typeface="Calibri" panose="020F0502020204030204" pitchFamily="34" charset="0"/>
                        </a:rPr>
                        <a:t>Add text here</a:t>
                      </a:r>
                    </a:p>
                    <a:p>
                      <a:pPr algn="l">
                        <a:lnSpc>
                          <a:spcPct val="100000"/>
                        </a:lnSpc>
                      </a:pP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xmlns=""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xmlns=""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r>
              <a:rPr lang="en-US" sz="1200" b="1" dirty="0" smtClean="0">
                <a:latin typeface="Calibri" panose="020F0502020204030204" pitchFamily="34" charset="0"/>
                <a:cs typeface="Calibri" panose="020F0502020204030204" pitchFamily="34" charset="0"/>
              </a:rPr>
              <a:t>: Staff confidence</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xmlns="" id="{3E931EEE-F173-2C9E-A785-A1E6D92FD218}"/>
              </a:ext>
            </a:extLst>
          </p:cNvPr>
          <p:cNvGraphicFramePr>
            <a:graphicFrameLocks noGrp="1"/>
          </p:cNvGraphicFramePr>
          <p:nvPr>
            <p:extLst>
              <p:ext uri="{D42A27DB-BD31-4B8C-83A1-F6EECF244321}">
                <p14:modId xmlns:p14="http://schemas.microsoft.com/office/powerpoint/2010/main" val="2693495029"/>
              </p:ext>
            </p:extLst>
          </p:nvPr>
        </p:nvGraphicFramePr>
        <p:xfrm>
          <a:off x="294842" y="694098"/>
          <a:ext cx="5530128" cy="32461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xmlns="" val="1397519339"/>
                    </a:ext>
                  </a:extLst>
                </a:gridCol>
                <a:gridCol w="1089660">
                  <a:extLst>
                    <a:ext uri="{9D8B030D-6E8A-4147-A177-3AD203B41FA5}">
                      <a16:colId xmlns:a16="http://schemas.microsoft.com/office/drawing/2014/main" xmlns="" val="3874769663"/>
                    </a:ext>
                  </a:extLst>
                </a:gridCol>
                <a:gridCol w="1510964">
                  <a:extLst>
                    <a:ext uri="{9D8B030D-6E8A-4147-A177-3AD203B41FA5}">
                      <a16:colId xmlns:a16="http://schemas.microsoft.com/office/drawing/2014/main" xmlns="" val="279180329"/>
                    </a:ext>
                  </a:extLst>
                </a:gridCol>
                <a:gridCol w="1422736">
                  <a:extLst>
                    <a:ext uri="{9D8B030D-6E8A-4147-A177-3AD203B41FA5}">
                      <a16:colId xmlns:a16="http://schemas.microsoft.com/office/drawing/2014/main" xmlns="" val="1419483341"/>
                    </a:ext>
                  </a:extLst>
                </a:gridCol>
                <a:gridCol w="1009130">
                  <a:extLst>
                    <a:ext uri="{9D8B030D-6E8A-4147-A177-3AD203B41FA5}">
                      <a16:colId xmlns:a16="http://schemas.microsoft.com/office/drawing/2014/main" xmlns="" val="1532179531"/>
                    </a:ext>
                  </a:extLst>
                </a:gridCol>
              </a:tblGrid>
              <a:tr h="226247">
                <a:tc>
                  <a:txBody>
                    <a:bodyPr/>
                    <a:lstStyle/>
                    <a:p>
                      <a:pPr algn="ctr"/>
                      <a:endParaRPr lang="en-US" sz="6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dirty="0">
                          <a:solidFill>
                            <a:sysClr val="windowText" lastClr="000000"/>
                          </a:solidFill>
                          <a:latin typeface="Comic Sans MS" panose="030F0702030302020204" pitchFamily="66"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omic Sans MS" panose="030F0702030302020204" pitchFamily="66" charset="0"/>
                          <a:ea typeface="+mn-ea"/>
                          <a:cs typeface="Calibri" panose="020F0502020204030204" pitchFamily="34" charset="0"/>
                        </a:rPr>
                        <a:t>Implementation - How will you achieve this?</a:t>
                      </a:r>
                      <a:endParaRPr lang="en-US" sz="600" dirty="0">
                        <a:solidFill>
                          <a:sysClr val="windowText" lastClr="000000"/>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dirty="0">
                          <a:solidFill>
                            <a:sysClr val="windowText" lastClr="000000"/>
                          </a:solidFill>
                          <a:effectLst/>
                          <a:latin typeface="Comic Sans MS" panose="030F0702030302020204" pitchFamily="66" charset="0"/>
                          <a:cs typeface="Calibri" panose="020F0502020204030204" pitchFamily="34" charset="0"/>
                        </a:rPr>
                        <a:t>Supporting evidence</a:t>
                      </a:r>
                      <a:endParaRPr lang="en-GB" sz="600" dirty="0">
                        <a:solidFill>
                          <a:sysClr val="windowText" lastClr="000000"/>
                        </a:solidFill>
                        <a:effectLst/>
                        <a:latin typeface="Comic Sans MS" panose="030F0702030302020204" pitchFamily="66"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xmlns=""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dirty="0">
                        <a:effectLst/>
                        <a:latin typeface="Comic Sans MS" panose="030F0702030302020204" pitchFamily="66"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effectLst/>
                          <a:latin typeface="Comic Sans MS" panose="030F0702030302020204" pitchFamily="66" charset="0"/>
                          <a:cs typeface="Calibri" panose="020F0502020204030204" pitchFamily="34" charset="0"/>
                        </a:rPr>
                        <a:t>Plan and monitor</a:t>
                      </a:r>
                      <a:br>
                        <a:rPr lang="en-US" sz="600" b="1" dirty="0">
                          <a:effectLst/>
                          <a:latin typeface="Comic Sans MS" panose="030F0702030302020204" pitchFamily="66" charset="0"/>
                          <a:cs typeface="Calibri" panose="020F0502020204030204" pitchFamily="34" charset="0"/>
                        </a:rPr>
                      </a:br>
                      <a:r>
                        <a:rPr lang="en-US" sz="600" b="1" dirty="0">
                          <a:effectLst/>
                          <a:latin typeface="Comic Sans MS" panose="030F0702030302020204" pitchFamily="66"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latin typeface="Comic Sans MS" panose="030F0702030302020204" pitchFamily="66" charset="0"/>
                        </a:rPr>
                        <a:t>To increase staff confidence, knowledge and subject-specific skills when teaching PE, resulting in more consistent, high-quality PE provision across all year groups.</a:t>
                      </a: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omic Sans MS" panose="030F0702030302020204" pitchFamily="66" charset="0"/>
                        </a:rPr>
                        <a:t>Gather staff voice to identify areas where teachers feel least confident. Introduce </a:t>
                      </a:r>
                      <a:r>
                        <a:rPr lang="en-GB" sz="600" b="1" dirty="0" smtClean="0">
                          <a:latin typeface="Comic Sans MS" panose="030F0702030302020204" pitchFamily="66" charset="0"/>
                        </a:rPr>
                        <a:t>GetSet4PE</a:t>
                      </a:r>
                      <a:r>
                        <a:rPr lang="en-GB" sz="600" dirty="0" smtClean="0">
                          <a:latin typeface="Comic Sans MS" panose="030F0702030302020204" pitchFamily="66" charset="0"/>
                        </a:rPr>
                        <a:t> to provide clear progressive planning, teaching guidance, videos and assessment support. Provide targeted CPD/coaching based on identified needs. PE Lead to support staff and carry out informal lesson drop-ins to identify strengths and areas requiring further development.</a:t>
                      </a: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omic Sans MS" panose="030F0702030302020204" pitchFamily="66" charset="0"/>
                        </a:rPr>
                        <a:t>Staff report increased confidence when delivering PE and demonstrate stronger subject knowledge. Lessons have clearer progression and pupils spend more time physically active. Teaching is increasingly consistent across year groups, including appropriate challenge and adaptations for SEND pupils.</a:t>
                      </a: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omic Sans MS" panose="030F0702030302020204" pitchFamily="66" charset="0"/>
                        </a:rPr>
                        <a:t>Initial and follow-up staff questionnaires; GetSet4PE planning; CPD records; PE Lead monitoring/drop-ins; teacher feedback; pupil voice; curriculum and planning scrutiny.</a:t>
                      </a:r>
                      <a:endParaRPr lang="en-US" sz="600" dirty="0">
                        <a:solidFill>
                          <a:schemeClr val="tx1"/>
                        </a:solidFill>
                        <a:latin typeface="Comic Sans MS" panose="030F0702030302020204" pitchFamily="66"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xmlns=""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129</TotalTime>
  <Words>2521</Words>
  <Application>Microsoft Office PowerPoint</Application>
  <PresentationFormat>Custom</PresentationFormat>
  <Paragraphs>222</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Charlotte CO. O'Toole</cp:lastModifiedBy>
  <cp:revision>16</cp:revision>
  <dcterms:created xsi:type="dcterms:W3CDTF">2025-10-08T18:09:30Z</dcterms:created>
  <dcterms:modified xsi:type="dcterms:W3CDTF">2026-09-25T14:52:58Z</dcterms:modified>
</cp:coreProperties>
</file>